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87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4" r:id="rId18"/>
    <p:sldId id="271" r:id="rId19"/>
    <p:sldId id="285" r:id="rId20"/>
    <p:sldId id="272" r:id="rId21"/>
    <p:sldId id="274" r:id="rId22"/>
    <p:sldId id="273" r:id="rId23"/>
    <p:sldId id="275" r:id="rId24"/>
    <p:sldId id="276" r:id="rId25"/>
    <p:sldId id="286" r:id="rId26"/>
    <p:sldId id="277" r:id="rId27"/>
    <p:sldId id="278" r:id="rId28"/>
    <p:sldId id="279" r:id="rId29"/>
    <p:sldId id="280" r:id="rId30"/>
    <p:sldId id="282" r:id="rId31"/>
    <p:sldId id="281" r:id="rId32"/>
    <p:sldId id="28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86380" autoAdjust="0"/>
  </p:normalViewPr>
  <p:slideViewPr>
    <p:cSldViewPr>
      <p:cViewPr>
        <p:scale>
          <a:sx n="77" d="100"/>
          <a:sy n="77" d="100"/>
        </p:scale>
        <p:origin x="-102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3FE45-E89D-416C-BED5-CDC8F8D20BE4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BB7DC-2B49-41EC-B370-D8CB90A4CB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65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67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92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145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78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499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1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11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1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12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7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111C-A5B4-4758-A065-697700F960CC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4AF30-DB08-417E-881E-7EB08C8B8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3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festival.1september.ru/articles/594858/img13.gif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istmira.com/uploads/posts/2011-09/1315952251_41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oknatass.ru/common/upload/my/10/810/A0000523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source=psearch&amp;text=%D0%BA%20%D1%80%D0%BE%D0%BA%D0%BE%D1%81%D1%81%D0%BE%D0%B2%D1%81%D0%BA%D0%B8%D0%B9&amp;noreask=1&amp;img_url=http://otello.gorod.tomsk.ru/uploads/30470/1271731381/52736304_RokossovskyKK.jpg&amp;pos=3&amp;rpt=simage&amp;lr=213&amp;nojs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g401.imageshack.us/img401/1773/paintingkursk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karopka.ru/upload/iblock/549/SNAG-0068.jpg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comgun.ru/uploads/posts/2011-10/1317667107_00-2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iki.worldoftanks.ru/uploads/1/1f/SU152_survivour_3.jp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mages.yandex.ru/yandsearch?stype=image&amp;lr=213&amp;noreask=1&amp;source=psearch&amp;text=%D1%81%D1%83-152%20%D0%BC%D0%B8%D1%80%20%D1%82%D0%B0%D0%BD%D0%BA%D0%BE%D0%B2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automodels.com.ua/img/gals/775/foto__004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m.io.ua/img_aa/medium/0523/50/05235034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mages.yandex.ru/yandsearch?source=psearch&amp;text=%D1%81%D0%B0%D0%BB%D1%8E%D1%82%20%D0%BF%D0%BE%D0%B1%D0%B5%D0%B4%D1%8B%20%D0%B2%20%D0%BC%D0%BE%D1%81%D0%BA%D0%B2%D0%B5&amp;noreask=1&amp;img_url=http://www.stolitsa.ee/photos/b/10651.jpg&amp;pos=1&amp;rpt=simage&amp;lr=213&amp;nojs=1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ekorub.ru/forum/index.php?PHPSESSID=81410d79fc9913fbefa71ce3a9558fc6&amp;action=dlattach;topic=3357.0;attach=9632;image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images.wikia.com/sdnworld/images/7/7a/Battle-of-kursk_wa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551837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solidFill>
                  <a:srgbClr val="FF6600"/>
                </a:solidFill>
                <a:latin typeface="Comic Sans MS" pitchFamily="66" charset="0"/>
              </a:rPr>
              <a:t>Презентация на тему</a:t>
            </a:r>
          </a:p>
          <a:p>
            <a:pPr lvl="0" algn="ctr"/>
            <a:endParaRPr lang="ru-RU" sz="5400" b="1" dirty="0" smtClean="0">
              <a:solidFill>
                <a:srgbClr val="FF6600"/>
              </a:solidFill>
              <a:latin typeface="Comic Sans MS" pitchFamily="66" charset="0"/>
            </a:endParaRPr>
          </a:p>
          <a:p>
            <a:pPr lvl="0" algn="ctr"/>
            <a:r>
              <a:rPr lang="ru-RU" sz="5400" b="1" dirty="0" smtClean="0">
                <a:solidFill>
                  <a:srgbClr val="FF6600"/>
                </a:solidFill>
                <a:latin typeface="Comic Sans MS" pitchFamily="66" charset="0"/>
              </a:rPr>
              <a:t>«</a:t>
            </a:r>
            <a:r>
              <a:rPr lang="ru-RU" sz="5400" b="1" dirty="0">
                <a:solidFill>
                  <a:srgbClr val="FF6600"/>
                </a:solidFill>
                <a:latin typeface="Comic Sans MS" pitchFamily="66" charset="0"/>
              </a:rPr>
              <a:t>Курская битва»</a:t>
            </a:r>
            <a:endParaRPr lang="ru-RU" sz="5400" b="1" dirty="0">
              <a:solidFill>
                <a:srgbClr val="FF66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30243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Русского </a:t>
            </a: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солдата можно убить, но невозможно победить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!</a:t>
            </a:r>
            <a:b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            </a:t>
            </a:r>
            <a:r>
              <a:rPr lang="ru-RU" sz="3100" b="1" dirty="0" smtClean="0">
                <a:solidFill>
                  <a:srgbClr val="FF0000"/>
                </a:solidFill>
                <a:latin typeface="Comic Sans MS" pitchFamily="66" charset="0"/>
              </a:rPr>
              <a:t>Фридрих II, король Пруссии</a:t>
            </a:r>
            <a:endParaRPr lang="ru-RU" sz="31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Содержимое 3" descr="битва на курской дуг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festival.1september.ru/articles/594858/img13.gif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Comic Sans MS" pitchFamily="66" charset="0"/>
              </a:rPr>
              <a:t>Курская битва занимает в Великой Отечественной войне особое место. Она продолжалась 50 дней и ночей, с 5 июля по 23 августа 1943 г. По своему ожесточению и упорству борьбы эта битва не имеет себе равных.</a:t>
            </a:r>
            <a:r>
              <a:rPr lang="ru-RU" b="1" dirty="0">
                <a:latin typeface="Comic Sans MS" pitchFamily="66" charset="0"/>
              </a:rPr>
              <a:t/>
            </a:r>
            <a:br>
              <a:rPr lang="ru-RU" b="1" dirty="0">
                <a:latin typeface="Comic Sans MS" pitchFamily="66" charset="0"/>
              </a:rPr>
            </a:br>
            <a:endParaRPr lang="ru-RU" b="1" dirty="0">
              <a:latin typeface="Comic Sans MS" pitchFamily="66" charset="0"/>
            </a:endParaRPr>
          </a:p>
        </p:txBody>
      </p:sp>
      <p:pic>
        <p:nvPicPr>
          <p:cNvPr id="4" name="Содержимое 3" descr="http://aeroram.narod.ru/image/kursk-2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14800" y="3573621"/>
            <a:ext cx="914400" cy="57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17032"/>
            <a:ext cx="8229600" cy="314096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Гитлер и немецкие генералы все еще продолжали планировать разгром и окружение советских войск, хотя еще совсем недавно, потерпели  разгром под Сталинградом. Им нужна была победа, нужно было новое наступление. И оно было запланировано на Курском направлении. Немецкое наступление носило кодовое </a:t>
            </a:r>
            <a:r>
              <a:rPr lang="ru-RU" sz="31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название </a:t>
            </a:r>
            <a:r>
              <a:rPr lang="ru-RU" sz="31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операция «Цитадель».</a:t>
            </a:r>
            <a:r>
              <a:rPr lang="ru-RU" b="1" dirty="0">
                <a:latin typeface="Comic Sans MS" pitchFamily="66" charset="0"/>
              </a:rPr>
              <a:t/>
            </a:r>
            <a:br>
              <a:rPr lang="ru-RU" b="1" dirty="0">
                <a:latin typeface="Comic Sans MS" pitchFamily="66" charset="0"/>
              </a:rPr>
            </a:b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</p:txBody>
      </p:sp>
      <p:pic>
        <p:nvPicPr>
          <p:cNvPr id="1026" name="Picture 2" descr="http://www.istmira.com/uploads/posts/2011-09/1315952251_4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2661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битва на курской дуг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itchFamily="66" charset="0"/>
              </a:rPr>
              <a:t>Немцы собрали для наступления огромные силы. Около 900 тысяч солдат, более 2 тысяч танков, 10 тысяч орудий и 2 тысячи самолетов. </a:t>
            </a:r>
            <a:br>
              <a:rPr lang="ru-RU" sz="2400" b="1" dirty="0">
                <a:latin typeface="Comic Sans MS" pitchFamily="66" charset="0"/>
              </a:rPr>
            </a:br>
            <a:r>
              <a:rPr lang="ru-RU" sz="2400" b="1" dirty="0">
                <a:latin typeface="Comic Sans MS" pitchFamily="66" charset="0"/>
              </a:rPr>
              <a:t>Однако ситуация первых дней войны уже была невозможна. Ни численного, ни технического, а главное </a:t>
            </a:r>
            <a:r>
              <a:rPr lang="ru-RU" sz="2400" b="1" dirty="0" smtClean="0">
                <a:latin typeface="Comic Sans MS" pitchFamily="66" charset="0"/>
              </a:rPr>
              <a:t>– </a:t>
            </a:r>
            <a:r>
              <a:rPr lang="ru-RU" sz="2400" b="1" dirty="0">
                <a:latin typeface="Comic Sans MS" pitchFamily="66" charset="0"/>
              </a:rPr>
              <a:t>стратегического преимущества </a:t>
            </a:r>
            <a:r>
              <a:rPr lang="ru-RU" sz="2400" b="1" dirty="0" smtClean="0">
                <a:latin typeface="Comic Sans MS" pitchFamily="66" charset="0"/>
              </a:rPr>
              <a:t>вермахт </a:t>
            </a:r>
            <a:r>
              <a:rPr lang="ru-RU" sz="2400" b="1" dirty="0">
                <a:latin typeface="Comic Sans MS" pitchFamily="66" charset="0"/>
              </a:rPr>
              <a:t>не имел.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oknatass.ru/common/upload/my/10/810/A0000523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С советской стороны в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Курскую битву </a:t>
            </a: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готовы были вступить более одного миллиона солдат, 2 тысячи самолетов, почти 19 тысяч орудий и около 2 тысяч танков. И, что важнее всего – стратегическое и психологическое превосходство советской армии уже не подлежало сомнению. </a:t>
            </a:r>
            <a:b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План противодействия вермахту был прост и в то же время совершенно гениален. Предполагалось обескровить немецкую армию в тяжелых оборонительных боях, а затем начать контрнаступление. План сработал блестяще, как показала сама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Курская битва</a:t>
            </a:r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kursk-battle.narod.ru/image/1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0648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Comic Sans MS" pitchFamily="66" charset="0"/>
              </a:rPr>
              <a:t>Немецкая операция </a:t>
            </a:r>
            <a:r>
              <a:rPr lang="ru-RU" sz="3600" b="1" dirty="0">
                <a:latin typeface="Comic Sans MS" pitchFamily="66" charset="0"/>
              </a:rPr>
              <a:t>«Цитадель» </a:t>
            </a:r>
            <a:r>
              <a:rPr lang="ru-RU" sz="3100" b="1" dirty="0" smtClean="0">
                <a:latin typeface="Comic Sans MS" pitchFamily="66" charset="0"/>
              </a:rPr>
              <a:t>контролировалась двумя талантливейшими генералами- </a:t>
            </a:r>
            <a:r>
              <a:rPr lang="ru-RU" sz="3100" b="1" dirty="0">
                <a:latin typeface="Comic Sans MS" pitchFamily="66" charset="0"/>
              </a:rPr>
              <a:t>фельдмаршалом фон </a:t>
            </a:r>
            <a:r>
              <a:rPr lang="ru-RU" sz="3100" b="1" dirty="0" err="1" smtClean="0">
                <a:latin typeface="Comic Sans MS" pitchFamily="66" charset="0"/>
              </a:rPr>
              <a:t>Клюге</a:t>
            </a:r>
            <a:r>
              <a:rPr lang="ru-RU" sz="3100" b="1" dirty="0">
                <a:latin typeface="Comic Sans MS" pitchFamily="66" charset="0"/>
              </a:rPr>
              <a:t> </a:t>
            </a:r>
            <a:r>
              <a:rPr lang="ru-RU" sz="3100" b="1" dirty="0" smtClean="0">
                <a:latin typeface="Comic Sans MS" pitchFamily="66" charset="0"/>
              </a:rPr>
              <a:t>и </a:t>
            </a:r>
            <a:r>
              <a:rPr lang="ru-RU" sz="3100" b="1" dirty="0">
                <a:latin typeface="Comic Sans MS" pitchFamily="66" charset="0"/>
              </a:rPr>
              <a:t>генералом Эрихом фон </a:t>
            </a:r>
            <a:r>
              <a:rPr lang="ru-RU" sz="3100" b="1" dirty="0" err="1">
                <a:latin typeface="Comic Sans MS" pitchFamily="66" charset="0"/>
              </a:rPr>
              <a:t>Манштейном</a:t>
            </a:r>
            <a:r>
              <a:rPr lang="ru-RU" sz="3100" b="1" dirty="0">
                <a:latin typeface="Comic Sans MS" pitchFamily="66" charset="0"/>
              </a:rPr>
              <a:t>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Рисунок 3" descr="Курская битва начал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338437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урская битва кратк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276872"/>
            <a:ext cx="352839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71600" y="6237312"/>
            <a:ext cx="2483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Группа армий «Центр»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6237312"/>
            <a:ext cx="217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Группа армий «Юг»</a:t>
            </a:r>
            <a:endParaRPr lang="ru-RU" b="1" dirty="0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4421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Comic Sans MS" pitchFamily="66" charset="0"/>
              </a:rPr>
              <a:t>На генерала-фельдмаршала </a:t>
            </a:r>
            <a:r>
              <a:rPr lang="ru-RU" sz="3100" b="1" dirty="0" err="1" smtClean="0">
                <a:latin typeface="Comic Sans MS" pitchFamily="66" charset="0"/>
              </a:rPr>
              <a:t>В.Моделя</a:t>
            </a:r>
            <a:r>
              <a:rPr lang="ru-RU" sz="3100" b="1" dirty="0" smtClean="0">
                <a:latin typeface="Comic Sans MS" pitchFamily="66" charset="0"/>
              </a:rPr>
              <a:t> было возложено </a:t>
            </a:r>
            <a:r>
              <a:rPr lang="ru-RU" sz="3100" b="1" dirty="0">
                <a:latin typeface="Comic Sans MS" pitchFamily="66" charset="0"/>
              </a:rPr>
              <a:t>руководство северным крылом войск </a:t>
            </a:r>
            <a:r>
              <a:rPr lang="ru-RU" sz="3100" b="1" dirty="0" smtClean="0">
                <a:latin typeface="Comic Sans MS" pitchFamily="66" charset="0"/>
              </a:rPr>
              <a:t>(район г.Орла), генерал Г.Гот командовал группой армий «ЮГ» (район г.Белгорода)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7410" name="Picture 2" descr="http://kursk-battle.narod.ru/image/mod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3455424" cy="4392488"/>
          </a:xfrm>
          <a:prstGeom prst="rect">
            <a:avLst/>
          </a:prstGeom>
          <a:noFill/>
        </p:spPr>
      </p:pic>
      <p:pic>
        <p:nvPicPr>
          <p:cNvPr id="17412" name="Picture 4" descr="Hermann Ho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204864"/>
            <a:ext cx="3291964" cy="44644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Координацию советских фронтов 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осуществляли выдающиеся </a:t>
            </a: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маршалы 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Георгий </a:t>
            </a: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Жуков и 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Александр </a:t>
            </a: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Василевский.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операция цитадель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36004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битва на курской дуг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700808"/>
            <a:ext cx="367240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0000"/>
                </a:solidFill>
                <a:latin typeface="Comic Sans MS" pitchFamily="66" charset="0"/>
              </a:rPr>
              <a:t>Непосредственно фронтами командовали: </a:t>
            </a:r>
            <a:r>
              <a:rPr lang="ru-RU" sz="3100" b="1" dirty="0" smtClean="0">
                <a:solidFill>
                  <a:srgbClr val="FF0000"/>
                </a:solidFill>
                <a:latin typeface="Comic Sans MS" pitchFamily="66" charset="0"/>
              </a:rPr>
              <a:t>К.Рокоссовский </a:t>
            </a:r>
            <a:r>
              <a:rPr lang="ru-RU" sz="3100" b="1" dirty="0">
                <a:solidFill>
                  <a:srgbClr val="FF0000"/>
                </a:solidFill>
                <a:latin typeface="Comic Sans MS" pitchFamily="66" charset="0"/>
              </a:rPr>
              <a:t>– Центральный фронт, Н. Ватутин – Воронежский фронт, и И. Конев – Степной фронт.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im5-tub-ru.yandex.net/i?id=30940156-20-72&amp;n=21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259228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kursk-battle.narod.ru/image/va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140968"/>
            <a:ext cx="230425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kursk-battle.narod.ru/image/kon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772816"/>
            <a:ext cx="25922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64502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Курская битва вошла в историю как великое танковое сражение.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645024"/>
            <a:ext cx="9144000" cy="321297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 </a:t>
            </a:r>
          </a:p>
          <a:p>
            <a:pPr algn="ctr">
              <a:buNone/>
            </a:pPr>
            <a:r>
              <a:rPr lang="ru-RU" b="1" dirty="0" smtClean="0">
                <a:latin typeface="Comic Sans MS" pitchFamily="66" charset="0"/>
              </a:rPr>
              <a:t>Немцы возлагали большие надежды на  новейшие танки “Тигр" и </a:t>
            </a:r>
            <a:r>
              <a:rPr lang="en-US" b="1" dirty="0" smtClean="0">
                <a:latin typeface="Comic Sans MS" pitchFamily="66" charset="0"/>
              </a:rPr>
              <a:t>“</a:t>
            </a:r>
            <a:r>
              <a:rPr lang="ru-RU" b="1" dirty="0" smtClean="0">
                <a:latin typeface="Comic Sans MS" pitchFamily="66" charset="0"/>
              </a:rPr>
              <a:t>Пантера", штурмовые орудия "Фердинанд".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kursk-battle.narod.ru/image/img_ger/Pz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1224136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«тигр»</a:t>
            </a:r>
            <a:endParaRPr lang="ru-RU" sz="2800" b="1" dirty="0"/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g401.imageshack.us/img401/1773/paintingkursk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2534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Официальное обозначение этого танка запомнить практически невозможно:</a:t>
            </a:r>
            <a:r>
              <a:rPr lang="en-US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Pz.KpFw.Vl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(Sd.Kfz.181) Tiger Aust.H1! 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Немецкий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“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Тигр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’’ 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был близок к совершенству по большинству параметров, но стоил в два раза дороже любого танка этого же класса. А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“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Тигр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”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относился к 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классу 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“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Танков прорыва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’’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, по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Comic Sans MS" pitchFamily="66" charset="0"/>
              </a:rPr>
              <a:t>немецки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Comic Sans MS" pitchFamily="66" charset="0"/>
              </a:rPr>
              <a:t>Durchbruchwegen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. На первом этапе армия Германии покоряла Европу без видимых проблем. Но когда нацисты столкнулись с Советскими Т-34 и КВ-1, то Германию не спасли даже 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“</a:t>
            </a: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</a:rPr>
              <a:t>Тигры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”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kursk-battle.narod.ru/image/img_ger/Pz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11560" y="620688"/>
            <a:ext cx="1255600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b="1" dirty="0" smtClean="0"/>
              <a:t>Пантера»</a:t>
            </a:r>
            <a:endParaRPr lang="ru-RU" b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1.liveinternet.ru/images/attach/c/1/60/311/60311955_20090723_pan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7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7236296" cy="206084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Comic Sans MS" pitchFamily="66" charset="0"/>
              </a:rPr>
              <a:t>Этот знаменитый танк выпускался с января 1943 по апрель 1945 года. Всего было выпущено 5796 машин.</a:t>
            </a:r>
            <a:endParaRPr lang="ru-RU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kursk-battle.narod.ru/image/img_ger/fer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07704" y="260648"/>
            <a:ext cx="1601208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«Фердинанд»</a:t>
            </a:r>
            <a:endParaRPr lang="ru-RU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karopka.ru/upload/iblock/549/SNAG-006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4864"/>
          </a:xfrm>
        </p:spPr>
        <p:txBody>
          <a:bodyPr/>
          <a:lstStyle/>
          <a:p>
            <a:r>
              <a:rPr lang="ru-RU" sz="2800" b="1" dirty="0" smtClean="0">
                <a:latin typeface="Comic Sans MS" pitchFamily="66" charset="0"/>
              </a:rPr>
              <a:t>Машина создана на базе </a:t>
            </a:r>
            <a:r>
              <a:rPr lang="en-US" sz="2800" b="1" dirty="0" smtClean="0">
                <a:latin typeface="Comic Sans MS" pitchFamily="66" charset="0"/>
              </a:rPr>
              <a:t>“</a:t>
            </a:r>
            <a:r>
              <a:rPr lang="ru-RU" sz="2800" b="1" dirty="0" smtClean="0">
                <a:latin typeface="Comic Sans MS" pitchFamily="66" charset="0"/>
              </a:rPr>
              <a:t>Тигра</a:t>
            </a:r>
            <a:r>
              <a:rPr lang="en-US" sz="2800" b="1" dirty="0" smtClean="0">
                <a:latin typeface="Comic Sans MS" pitchFamily="66" charset="0"/>
              </a:rPr>
              <a:t>” Porsche</a:t>
            </a:r>
            <a:r>
              <a:rPr lang="ru-RU" sz="2800" b="1" dirty="0" smtClean="0">
                <a:latin typeface="Comic Sans MS" pitchFamily="66" charset="0"/>
              </a:rPr>
              <a:t>. Всего в апреле-мае 1943 года было изготовлено 90 машин которые впервые были использованы в Курской битве </a:t>
            </a:r>
            <a:endParaRPr lang="ru-RU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comgun.ru/uploads/posts/2011-10/1317667107_00-2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328498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bg2"/>
                </a:solidFill>
                <a:latin typeface="Comic Sans MS" pitchFamily="66" charset="0"/>
              </a:rPr>
              <a:t>    </a:t>
            </a:r>
            <a:r>
              <a:rPr lang="ru-RU" sz="2800" b="1" dirty="0" smtClean="0">
                <a:solidFill>
                  <a:schemeClr val="bg2"/>
                </a:solidFill>
                <a:latin typeface="Comic Sans MS" pitchFamily="66" charset="0"/>
              </a:rPr>
              <a:t>На вооружении Красной армии основным танком стал высокоманёвренный средний танк  Т-34.Военные специалисты считают его лучшим танком Второй мировой войны, а ,возможно, и лучшей моделью в истории танкостроения</a:t>
            </a:r>
            <a:endParaRPr lang="ru-RU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kursk-battle.narod.ru/image/img_rus/T34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548680"/>
            <a:ext cx="93610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Т-34</a:t>
            </a:r>
            <a:endParaRPr lang="ru-RU" sz="28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айл:SU152 survivour 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270891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sz="2800" b="1" dirty="0" smtClean="0">
                <a:solidFill>
                  <a:srgbClr val="FFFF00"/>
                </a:solidFill>
                <a:latin typeface="Comic Sans MS" pitchFamily="66" charset="0"/>
              </a:rPr>
              <a:t>Самой мощной боевой машиной в Курской битве стал истребитель танков СУ-152. Эта самоходно-артиллерийская установка была вооружена 152-мм гаубицей, очень эффективно действовавшей против вражеской бронетехники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http://partizanen.org.ua/prog/data/upimages/artiler-ml20-2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1103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55976" y="620688"/>
            <a:ext cx="123142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СУ-152</a:t>
            </a:r>
            <a:endParaRPr lang="ru-RU" sz="2800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kursk-battle.narod.ru/image/img_rus/KV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Тяжелый танк КВ-1.Широкие гусеницы  танка КВ-1 позволяли воевать почти на любой местности, в любых погодных условиях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Вплоть до начала 1943 года, до появления танка «</a:t>
            </a:r>
            <a:r>
              <a:rPr lang="ru-RU" sz="2400" b="1" dirty="0" err="1" smtClean="0">
                <a:solidFill>
                  <a:schemeClr val="bg1"/>
                </a:solidFill>
                <a:latin typeface="Comic Sans MS" pitchFamily="66" charset="0"/>
              </a:rPr>
              <a:t>Tiger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», не было танков способных противостоять КВ-1. 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automodels.com.ua/img/gals/775/foto__00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18" y="0"/>
            <a:ext cx="9145218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332656"/>
            <a:ext cx="881973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КВ-1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.io.ua/img_aa/medium/0523/50/05235034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4005063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Окончательно похоронило гитлеровскую</a:t>
            </a:r>
          </a:p>
          <a:p>
            <a:pPr algn="r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операцию "Цитадель" крупнейшее за всю вторую мировую войну встречное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танковое сражение под Прохоровкой.</a:t>
            </a:r>
          </a:p>
          <a:p>
            <a:pPr algn="r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Оно произошло 12 июля. В нем с обеих сторон одновременно участвовали 1200 танков и самоходных орудий. Это сражение выиграли советские воины. Фашисты, потеряв за день боя до 400 танков, вынуждены были отказаться от наступления.</a:t>
            </a:r>
          </a:p>
          <a:p>
            <a:pPr algn="r">
              <a:buNone/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endParaRPr lang="ru-RU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im7-tub-ru.yandex.net/i?id=123112012-70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itchFamily="66" charset="0"/>
              </a:rPr>
              <a:t>5 августа советские войска освободили города Орел и Белгород. Вечером 5 августа в честь этой крупной победы в Москве впервые за два года войны был дан победный салют. С этого времени артиллерийские салюты постоянно возвещали о славных победах советского оружия. </a:t>
            </a:r>
            <a:endParaRPr lang="ru-RU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23 августа был освобожден Харьков. </a:t>
            </a:r>
          </a:p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Так победоносно завершилась битва на Курской огненной дуге. В ходе нее было разгромлено 30 отборных дивизий противника. Немецко-фашистские войска потеряли около 500 тыс. человек, 1500 танков,3 тыс. орудий и 3700 самолетов. За мужество и героизм свыше 100 тыс. советских воинов - участников битвы на Огненной дуге, были награждены орденами и медалями. Битвой под Курском завершился коренной перелом в Великой Отечественной войне.</a:t>
            </a:r>
            <a:endParaRPr lang="ru-RU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ekorub.ru/forum/index.php?PHPSESSID=81410d79fc9913fbefa71ce3a9558fc6&amp;action=dlattach;topic=3357.0;attach=9632;image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mages.wikia.com/sdnworld/images/7/7a/Battle-of-kursk_wa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8316416" cy="38610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Шли танки... И земля дрожала.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Тонула в грохоте стальном. 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И танковых орудий жала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Белесым брызгали огнем.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На батарее - ад кромешный!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Земля взметнулась к небесам.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И перебито, перемешано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Железо с кровью пополам.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/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              Юрий </a:t>
            </a:r>
            <a:r>
              <a:rPr lang="ru-RU" b="1" dirty="0" err="1" smtClean="0">
                <a:latin typeface="Comic Sans MS" pitchFamily="66" charset="0"/>
              </a:rPr>
              <a:t>Белаш</a:t>
            </a:r>
            <a:r>
              <a:rPr lang="ru-RU" b="1" dirty="0" smtClean="0">
                <a:latin typeface="Comic Sans MS" pitchFamily="66" charset="0"/>
              </a:rPr>
              <a:t>. "Сухая тишина"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</a:t>
            </a:r>
          </a:p>
          <a:p>
            <a:pPr>
              <a:buNone/>
            </a:pPr>
            <a:endParaRPr lang="ru-RU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Вечная память героям, отдавшим  жизнь за Родину, за свой народ!</a:t>
            </a:r>
          </a:p>
          <a:p>
            <a:pPr>
              <a:buNone/>
            </a:pPr>
            <a:endParaRPr lang="ru-RU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Никто не забыт,</a:t>
            </a:r>
          </a:p>
          <a:p>
            <a:pPr>
              <a:buNone/>
            </a:pPr>
            <a:r>
              <a:rPr lang="ru-RU" b="1" dirty="0" smtClean="0">
                <a:latin typeface="Comic Sans MS" pitchFamily="66" charset="0"/>
              </a:rPr>
              <a:t>          Ничто не забыто…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37890" name="Picture 2" descr="C:\Users\Samsung\Desktop\v_ogo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852936"/>
            <a:ext cx="4652714" cy="37221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626469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Comic Sans MS" pitchFamily="66" charset="0"/>
              </a:rPr>
              <a:t>Презентация подготовлена учителем начальных классов ГБОУ СОШ №1115 г.Москвы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   Савиной Еленой Сергеевной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   В презентации использованы: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   - интернет-ресурсы </a:t>
            </a:r>
            <a:r>
              <a:rPr lang="en-US" dirty="0" smtClean="0">
                <a:latin typeface="Comic Sans MS" pitchFamily="66" charset="0"/>
              </a:rPr>
              <a:t>http://www.yandex.ru/</a:t>
            </a:r>
            <a:r>
              <a:rPr lang="ru-RU" dirty="0" smtClean="0">
                <a:latin typeface="Comic Sans MS" pitchFamily="66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   - « Курская битва», И.И. Маркин,1958;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   -</a:t>
            </a:r>
            <a:r>
              <a:rPr lang="ru-RU" b="1" dirty="0" smtClean="0">
                <a:latin typeface="Comic Sans MS" pitchFamily="66" charset="0"/>
              </a:rPr>
              <a:t> «</a:t>
            </a:r>
            <a:r>
              <a:rPr lang="ru-RU" dirty="0" smtClean="0">
                <a:latin typeface="Comic Sans MS" pitchFamily="66" charset="0"/>
              </a:rPr>
              <a:t> Курская битва: Хроника, факты, люди»,  В. А. Жилин,2003. </a:t>
            </a: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</TotalTime>
  <Words>806</Words>
  <Application>Microsoft Office PowerPoint</Application>
  <PresentationFormat>Экран (4:3)</PresentationFormat>
  <Paragraphs>50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Русского солдата можно убить, но невозможно победить!             Фридрих II, король Пруссии</vt:lpstr>
      <vt:lpstr>Презентация PowerPoint</vt:lpstr>
      <vt:lpstr>Курская битва занимает в Великой Отечественной войне особое место. Она продолжалась 50 дней и ночей, с 5 июля по 23 августа 1943 г. По своему ожесточению и упорству борьбы эта битва не имеет себе равных. </vt:lpstr>
      <vt:lpstr>Гитлер и немецкие генералы все еще продолжали планировать разгром и окружение советских войск, хотя еще совсем недавно, потерпели  разгром под Сталинградом. Им нужна была победа, нужно было новое наступление. И оно было запланировано на Курском направлении. Немецкое наступление носило кодовое название операция «Цитадель». </vt:lpstr>
      <vt:lpstr>Презентация PowerPoint</vt:lpstr>
      <vt:lpstr>Презентация PowerPoint</vt:lpstr>
      <vt:lpstr>Презентация PowerPoint</vt:lpstr>
      <vt:lpstr>Немецкая операция «Цитадель» контролировалась двумя талантливейшими генералами- фельдмаршалом фон Клюге и генералом Эрихом фон Манштейном. </vt:lpstr>
      <vt:lpstr>На генерала-фельдмаршала В.Моделя было возложено руководство северным крылом войск (район г.Орла), генерал Г.Гот командовал группой армий «ЮГ» (район г.Белгорода)  </vt:lpstr>
      <vt:lpstr> Координацию советских фронтов осуществляли выдающиеся маршалы Георгий Жуков и Александр Василевский. </vt:lpstr>
      <vt:lpstr>Непосредственно фронтами командовали: К.Рокоссовский – Центральный фронт, Н. Ватутин – Воронежский фронт, и И. Конев – Степной фронт. </vt:lpstr>
      <vt:lpstr>Курская битва вошла в историю как великое танковое сражение.</vt:lpstr>
      <vt:lpstr>Презентация PowerPoint</vt:lpstr>
      <vt:lpstr>Официальное обозначение этого танка запомнить практически невозможно:Pz.KpFw.Vl (Sd.Kfz.181) Tiger Aust.H1! Немецкий “Тигр’’ был близок к совершенству по большинству параметров, но стоил в два раза дороже любого танка этого же класса. А “Тигр” относился к классу “Танков прорыва’’, по- немецки  Durchbruchwegen. На первом этапе армия Германии покоряла Европу без видимых проблем. Но когда нацисты столкнулись с Советскими Т-34 и КВ-1, то Германию не спасли даже “Тигры”</vt:lpstr>
      <vt:lpstr>Презентация PowerPoint</vt:lpstr>
      <vt:lpstr>Этот знаменитый танк выпускался с января 1943 по апрель 1945 года. Всего было выпущено 5796 машин.</vt:lpstr>
      <vt:lpstr>Презентация PowerPoint</vt:lpstr>
      <vt:lpstr>Машина создана на базе “Тигра” Porsche. Всего в апреле-мае 1943 года было изготовлено 90 машин которые впервые были использованы в Курской битве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306</cp:lastModifiedBy>
  <cp:revision>57</cp:revision>
  <dcterms:created xsi:type="dcterms:W3CDTF">2013-04-03T14:14:57Z</dcterms:created>
  <dcterms:modified xsi:type="dcterms:W3CDTF">2020-03-25T10:49:18Z</dcterms:modified>
</cp:coreProperties>
</file>